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9" r:id="rId4"/>
    <p:sldId id="273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58" r:id="rId19"/>
  </p:sldIdLst>
  <p:sldSz cx="9906000" cy="6858000" type="A4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03129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515647" algn="l" defTabSz="103129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1031294" algn="l" defTabSz="103129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546944" algn="l" defTabSz="103129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2062593" algn="l" defTabSz="103129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578241" algn="l" defTabSz="103129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3093889" algn="l" defTabSz="103129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609535" algn="l" defTabSz="103129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4125185" algn="l" defTabSz="103129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49"/>
    <p:restoredTop sz="94410"/>
  </p:normalViewPr>
  <p:slideViewPr>
    <p:cSldViewPr snapToGrid="0" snapToObjects="1">
      <p:cViewPr varScale="1">
        <p:scale>
          <a:sx n="77" d="100"/>
          <a:sy n="77" d="100"/>
        </p:scale>
        <p:origin x="1968" y="17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5" name="Shape 12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491960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031294" latinLnBrk="0">
      <a:defRPr sz="1200">
        <a:latin typeface="+mj-lt"/>
        <a:ea typeface="+mj-ea"/>
        <a:cs typeface="+mj-cs"/>
        <a:sym typeface="Calibri"/>
      </a:defRPr>
    </a:lvl1pPr>
    <a:lvl2pPr indent="228600" defTabSz="1031294" latinLnBrk="0">
      <a:defRPr sz="1200">
        <a:latin typeface="+mj-lt"/>
        <a:ea typeface="+mj-ea"/>
        <a:cs typeface="+mj-cs"/>
        <a:sym typeface="Calibri"/>
      </a:defRPr>
    </a:lvl2pPr>
    <a:lvl3pPr indent="457200" defTabSz="1031294" latinLnBrk="0">
      <a:defRPr sz="1200">
        <a:latin typeface="+mj-lt"/>
        <a:ea typeface="+mj-ea"/>
        <a:cs typeface="+mj-cs"/>
        <a:sym typeface="Calibri"/>
      </a:defRPr>
    </a:lvl3pPr>
    <a:lvl4pPr indent="685800" defTabSz="1031294" latinLnBrk="0">
      <a:defRPr sz="1200">
        <a:latin typeface="+mj-lt"/>
        <a:ea typeface="+mj-ea"/>
        <a:cs typeface="+mj-cs"/>
        <a:sym typeface="Calibri"/>
      </a:defRPr>
    </a:lvl4pPr>
    <a:lvl5pPr indent="914400" defTabSz="1031294" latinLnBrk="0">
      <a:defRPr sz="1200">
        <a:latin typeface="+mj-lt"/>
        <a:ea typeface="+mj-ea"/>
        <a:cs typeface="+mj-cs"/>
        <a:sym typeface="Calibri"/>
      </a:defRPr>
    </a:lvl5pPr>
    <a:lvl6pPr indent="1143000" defTabSz="1031294" latinLnBrk="0">
      <a:defRPr sz="1200">
        <a:latin typeface="+mj-lt"/>
        <a:ea typeface="+mj-ea"/>
        <a:cs typeface="+mj-cs"/>
        <a:sym typeface="Calibri"/>
      </a:defRPr>
    </a:lvl6pPr>
    <a:lvl7pPr indent="1371600" defTabSz="1031294" latinLnBrk="0">
      <a:defRPr sz="1200">
        <a:latin typeface="+mj-lt"/>
        <a:ea typeface="+mj-ea"/>
        <a:cs typeface="+mj-cs"/>
        <a:sym typeface="Calibri"/>
      </a:defRPr>
    </a:lvl7pPr>
    <a:lvl8pPr indent="1600200" defTabSz="1031294" latinLnBrk="0">
      <a:defRPr sz="1200">
        <a:latin typeface="+mj-lt"/>
        <a:ea typeface="+mj-ea"/>
        <a:cs typeface="+mj-cs"/>
        <a:sym typeface="Calibri"/>
      </a:defRPr>
    </a:lvl8pPr>
    <a:lvl9pPr indent="1828800" defTabSz="1031294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44411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84870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0" y="0"/>
            <a:ext cx="9906000" cy="548680"/>
          </a:xfrm>
          <a:prstGeom prst="rect">
            <a:avLst/>
          </a:prstGeom>
          <a:solidFill>
            <a:srgbClr val="D9D9D9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8" name="Shape 38"/>
          <p:cNvSpPr/>
          <p:nvPr/>
        </p:nvSpPr>
        <p:spPr>
          <a:xfrm>
            <a:off x="350490" y="6453336"/>
            <a:ext cx="9205023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416495" y="830084"/>
            <a:ext cx="9073009" cy="43867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Titeltekst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idx="1"/>
          </p:nvPr>
        </p:nvSpPr>
        <p:spPr>
          <a:xfrm>
            <a:off x="416495" y="1484784"/>
            <a:ext cx="9073009" cy="4680521"/>
          </a:xfrm>
          <a:prstGeom prst="rect">
            <a:avLst/>
          </a:prstGeom>
        </p:spPr>
        <p:txBody>
          <a:bodyPr/>
          <a:lstStyle/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xfrm>
            <a:off x="9368953" y="145603"/>
            <a:ext cx="235707" cy="23012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/>
        </p:nvSpPr>
        <p:spPr>
          <a:xfrm>
            <a:off x="0" y="0"/>
            <a:ext cx="9906000" cy="548680"/>
          </a:xfrm>
          <a:prstGeom prst="rect">
            <a:avLst/>
          </a:prstGeom>
          <a:solidFill>
            <a:srgbClr val="D9D9D9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9" name="Shape 49"/>
          <p:cNvSpPr/>
          <p:nvPr/>
        </p:nvSpPr>
        <p:spPr>
          <a:xfrm>
            <a:off x="350490" y="6453336"/>
            <a:ext cx="9205023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0" name="Shape 50"/>
          <p:cNvSpPr>
            <a:spLocks noGrp="1"/>
          </p:cNvSpPr>
          <p:nvPr>
            <p:ph type="title"/>
          </p:nvPr>
        </p:nvSpPr>
        <p:spPr>
          <a:xfrm>
            <a:off x="272480" y="3525013"/>
            <a:ext cx="6240694" cy="1056118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700" cap="all"/>
            </a:lvl1pPr>
          </a:lstStyle>
          <a:p>
            <a:r>
              <a:t>Titeltekst</a:t>
            </a:r>
          </a:p>
        </p:txBody>
      </p:sp>
      <p:sp>
        <p:nvSpPr>
          <p:cNvPr id="51" name="Shape 51"/>
          <p:cNvSpPr>
            <a:spLocks noGrp="1"/>
          </p:cNvSpPr>
          <p:nvPr>
            <p:ph type="body" sz="quarter" idx="1"/>
          </p:nvPr>
        </p:nvSpPr>
        <p:spPr>
          <a:xfrm>
            <a:off x="272480" y="4581131"/>
            <a:ext cx="6240694" cy="576064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515647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1031294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546944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2062593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52" name="Shape 52"/>
          <p:cNvSpPr>
            <a:spLocks noGrp="1"/>
          </p:cNvSpPr>
          <p:nvPr>
            <p:ph type="sldNum" sz="quarter" idx="2"/>
          </p:nvPr>
        </p:nvSpPr>
        <p:spPr>
          <a:xfrm>
            <a:off x="9368953" y="145603"/>
            <a:ext cx="235707" cy="23012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/>
        </p:nvSpPr>
        <p:spPr>
          <a:xfrm>
            <a:off x="0" y="0"/>
            <a:ext cx="9906000" cy="548680"/>
          </a:xfrm>
          <a:prstGeom prst="rect">
            <a:avLst/>
          </a:prstGeom>
          <a:solidFill>
            <a:srgbClr val="D9D9D9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0" name="Shape 60"/>
          <p:cNvSpPr/>
          <p:nvPr/>
        </p:nvSpPr>
        <p:spPr>
          <a:xfrm>
            <a:off x="350490" y="6453336"/>
            <a:ext cx="9205023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1" name="Shape 61"/>
          <p:cNvSpPr>
            <a:spLocks noGrp="1"/>
          </p:cNvSpPr>
          <p:nvPr>
            <p:ph type="title"/>
          </p:nvPr>
        </p:nvSpPr>
        <p:spPr>
          <a:xfrm>
            <a:off x="416495" y="830084"/>
            <a:ext cx="9073009" cy="43867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Titeltekst</a:t>
            </a:r>
          </a:p>
        </p:txBody>
      </p:sp>
      <p:sp>
        <p:nvSpPr>
          <p:cNvPr id="62" name="Shape 62"/>
          <p:cNvSpPr>
            <a:spLocks noGrp="1"/>
          </p:cNvSpPr>
          <p:nvPr>
            <p:ph type="body" sz="half" idx="1"/>
          </p:nvPr>
        </p:nvSpPr>
        <p:spPr>
          <a:xfrm>
            <a:off x="416497" y="1412776"/>
            <a:ext cx="4453954" cy="4713389"/>
          </a:xfrm>
          <a:prstGeom prst="rect">
            <a:avLst/>
          </a:prstGeom>
        </p:spPr>
        <p:txBody>
          <a:bodyPr/>
          <a:lstStyle>
            <a:lvl2pPr marL="873736" indent="-358088"/>
            <a:lvl3pPr marL="1317769" indent="-286471"/>
            <a:lvl4pPr marL="1833417" indent="-286471"/>
            <a:lvl5pPr marL="2349064" indent="-286471"/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63" name="Shape 63"/>
          <p:cNvSpPr>
            <a:spLocks noGrp="1"/>
          </p:cNvSpPr>
          <p:nvPr>
            <p:ph type="sldNum" sz="quarter" idx="2"/>
          </p:nvPr>
        </p:nvSpPr>
        <p:spPr>
          <a:xfrm>
            <a:off x="9368953" y="145603"/>
            <a:ext cx="235707" cy="23012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/>
        </p:nvSpPr>
        <p:spPr>
          <a:xfrm>
            <a:off x="0" y="0"/>
            <a:ext cx="9906000" cy="548680"/>
          </a:xfrm>
          <a:prstGeom prst="rect">
            <a:avLst/>
          </a:prstGeom>
          <a:solidFill>
            <a:srgbClr val="D9D9D9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1" name="Shape 71"/>
          <p:cNvSpPr/>
          <p:nvPr/>
        </p:nvSpPr>
        <p:spPr>
          <a:xfrm>
            <a:off x="350490" y="6453336"/>
            <a:ext cx="9205023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2" name="Shape 72"/>
          <p:cNvSpPr>
            <a:spLocks noGrp="1"/>
          </p:cNvSpPr>
          <p:nvPr>
            <p:ph type="title"/>
          </p:nvPr>
        </p:nvSpPr>
        <p:spPr>
          <a:xfrm>
            <a:off x="416495" y="830084"/>
            <a:ext cx="9073009" cy="43867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Titeltekst</a:t>
            </a:r>
          </a:p>
        </p:txBody>
      </p:sp>
      <p:sp>
        <p:nvSpPr>
          <p:cNvPr id="73" name="Shape 73"/>
          <p:cNvSpPr>
            <a:spLocks noGrp="1"/>
          </p:cNvSpPr>
          <p:nvPr>
            <p:ph type="body" sz="quarter" idx="1"/>
          </p:nvPr>
        </p:nvSpPr>
        <p:spPr>
          <a:xfrm>
            <a:off x="416495" y="1430239"/>
            <a:ext cx="4455678" cy="63976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/>
            </a:lvl1pPr>
            <a:lvl2pPr marL="0" indent="515647">
              <a:buSzTx/>
              <a:buFontTx/>
              <a:buNone/>
              <a:defRPr b="1"/>
            </a:lvl2pPr>
            <a:lvl3pPr marL="0" indent="1031294">
              <a:buSzTx/>
              <a:buFontTx/>
              <a:buNone/>
              <a:defRPr b="1"/>
            </a:lvl3pPr>
            <a:lvl4pPr marL="0" indent="1546944">
              <a:buSzTx/>
              <a:buFontTx/>
              <a:buNone/>
              <a:defRPr b="1"/>
            </a:lvl4pPr>
            <a:lvl5pPr marL="0" indent="2062593">
              <a:buSzTx/>
              <a:buFontTx/>
              <a:buNone/>
              <a:defRPr b="1"/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74" name="Shape 74"/>
          <p:cNvSpPr>
            <a:spLocks noGrp="1"/>
          </p:cNvSpPr>
          <p:nvPr>
            <p:ph type="body" sz="quarter" idx="13"/>
          </p:nvPr>
        </p:nvSpPr>
        <p:spPr>
          <a:xfrm>
            <a:off x="5032111" y="1430239"/>
            <a:ext cx="4457393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b="1"/>
            </a:pPr>
            <a:endParaRPr/>
          </a:p>
        </p:txBody>
      </p:sp>
      <p:sp>
        <p:nvSpPr>
          <p:cNvPr id="75" name="Shape 75"/>
          <p:cNvSpPr>
            <a:spLocks noGrp="1"/>
          </p:cNvSpPr>
          <p:nvPr>
            <p:ph type="sldNum" sz="quarter" idx="2"/>
          </p:nvPr>
        </p:nvSpPr>
        <p:spPr>
          <a:xfrm>
            <a:off x="9368953" y="145603"/>
            <a:ext cx="235707" cy="23012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/>
        </p:nvSpPr>
        <p:spPr>
          <a:xfrm>
            <a:off x="0" y="0"/>
            <a:ext cx="9906000" cy="548680"/>
          </a:xfrm>
          <a:prstGeom prst="rect">
            <a:avLst/>
          </a:prstGeom>
          <a:solidFill>
            <a:srgbClr val="D9D9D9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3" name="Shape 83"/>
          <p:cNvSpPr/>
          <p:nvPr/>
        </p:nvSpPr>
        <p:spPr>
          <a:xfrm>
            <a:off x="350490" y="6453336"/>
            <a:ext cx="9205023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title"/>
          </p:nvPr>
        </p:nvSpPr>
        <p:spPr>
          <a:xfrm>
            <a:off x="416495" y="830084"/>
            <a:ext cx="9073009" cy="43867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Titeltekst</a:t>
            </a:r>
          </a:p>
        </p:txBody>
      </p:sp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xfrm>
            <a:off x="9368953" y="145603"/>
            <a:ext cx="235707" cy="23012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/>
        </p:nvSpPr>
        <p:spPr>
          <a:xfrm>
            <a:off x="0" y="0"/>
            <a:ext cx="9906000" cy="548680"/>
          </a:xfrm>
          <a:prstGeom prst="rect">
            <a:avLst/>
          </a:prstGeom>
          <a:solidFill>
            <a:srgbClr val="D9D9D9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3" name="Shape 93"/>
          <p:cNvSpPr/>
          <p:nvPr/>
        </p:nvSpPr>
        <p:spPr>
          <a:xfrm>
            <a:off x="350490" y="6453336"/>
            <a:ext cx="9205023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4" name="Shape 94"/>
          <p:cNvSpPr>
            <a:spLocks noGrp="1"/>
          </p:cNvSpPr>
          <p:nvPr>
            <p:ph type="sldNum" sz="quarter" idx="2"/>
          </p:nvPr>
        </p:nvSpPr>
        <p:spPr>
          <a:xfrm>
            <a:off x="9368953" y="145603"/>
            <a:ext cx="235707" cy="23012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/>
        </p:nvSpPr>
        <p:spPr>
          <a:xfrm>
            <a:off x="0" y="0"/>
            <a:ext cx="9906000" cy="548680"/>
          </a:xfrm>
          <a:prstGeom prst="rect">
            <a:avLst/>
          </a:prstGeom>
          <a:solidFill>
            <a:srgbClr val="D9D9D9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2" name="Shape 102"/>
          <p:cNvSpPr/>
          <p:nvPr/>
        </p:nvSpPr>
        <p:spPr>
          <a:xfrm>
            <a:off x="350490" y="6453336"/>
            <a:ext cx="9205023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title"/>
          </p:nvPr>
        </p:nvSpPr>
        <p:spPr>
          <a:xfrm>
            <a:off x="391051" y="740701"/>
            <a:ext cx="3481830" cy="69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1800"/>
            </a:lvl1pPr>
          </a:lstStyle>
          <a:p>
            <a:r>
              <a:t>Titeltekst</a:t>
            </a:r>
          </a:p>
        </p:txBody>
      </p:sp>
      <p:sp>
        <p:nvSpPr>
          <p:cNvPr id="104" name="Shape 104"/>
          <p:cNvSpPr>
            <a:spLocks noGrp="1"/>
          </p:cNvSpPr>
          <p:nvPr>
            <p:ph type="body" idx="1"/>
          </p:nvPr>
        </p:nvSpPr>
        <p:spPr>
          <a:xfrm>
            <a:off x="4088904" y="740701"/>
            <a:ext cx="5544616" cy="5385464"/>
          </a:xfrm>
          <a:prstGeom prst="rect">
            <a:avLst/>
          </a:prstGeom>
        </p:spPr>
        <p:txBody>
          <a:bodyPr/>
          <a:lstStyle>
            <a:lvl1pPr marL="386736" indent="-386736">
              <a:spcBef>
                <a:spcPts val="500"/>
              </a:spcBef>
              <a:defRPr sz="2300"/>
            </a:lvl1pPr>
            <a:lvl2pPr marL="927450" indent="-411802">
              <a:spcBef>
                <a:spcPts val="500"/>
              </a:spcBef>
              <a:defRPr sz="2300"/>
            </a:lvl2pPr>
            <a:lvl3pPr marL="1360739" indent="-329441">
              <a:spcBef>
                <a:spcPts val="500"/>
              </a:spcBef>
              <a:defRPr sz="2300"/>
            </a:lvl3pPr>
            <a:lvl4pPr marL="1876387" indent="-329441">
              <a:spcBef>
                <a:spcPts val="500"/>
              </a:spcBef>
              <a:defRPr sz="2300"/>
            </a:lvl4pPr>
            <a:lvl5pPr marL="2392034" indent="-329441">
              <a:spcBef>
                <a:spcPts val="500"/>
              </a:spcBef>
              <a:defRPr sz="2300"/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105" name="Shape 105"/>
          <p:cNvSpPr>
            <a:spLocks noGrp="1"/>
          </p:cNvSpPr>
          <p:nvPr>
            <p:ph type="body" sz="half" idx="13"/>
          </p:nvPr>
        </p:nvSpPr>
        <p:spPr>
          <a:xfrm>
            <a:off x="391051" y="1435107"/>
            <a:ext cx="3481830" cy="4691062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500"/>
            </a:pPr>
            <a:endParaRPr/>
          </a:p>
        </p:txBody>
      </p:sp>
      <p:sp>
        <p:nvSpPr>
          <p:cNvPr id="106" name="Shape 106"/>
          <p:cNvSpPr>
            <a:spLocks noGrp="1"/>
          </p:cNvSpPr>
          <p:nvPr>
            <p:ph type="sldNum" sz="quarter" idx="2"/>
          </p:nvPr>
        </p:nvSpPr>
        <p:spPr>
          <a:xfrm>
            <a:off x="9368953" y="145603"/>
            <a:ext cx="235707" cy="23012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/>
        </p:nvSpPr>
        <p:spPr>
          <a:xfrm>
            <a:off x="0" y="0"/>
            <a:ext cx="9906000" cy="548680"/>
          </a:xfrm>
          <a:prstGeom prst="rect">
            <a:avLst/>
          </a:prstGeom>
          <a:solidFill>
            <a:srgbClr val="D9D9D9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4" name="Shape 114"/>
          <p:cNvSpPr/>
          <p:nvPr/>
        </p:nvSpPr>
        <p:spPr>
          <a:xfrm>
            <a:off x="350490" y="6453336"/>
            <a:ext cx="9205023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5" name="Shape 115"/>
          <p:cNvSpPr>
            <a:spLocks noGrp="1"/>
          </p:cNvSpPr>
          <p:nvPr>
            <p:ph type="pic" idx="13"/>
          </p:nvPr>
        </p:nvSpPr>
        <p:spPr>
          <a:xfrm>
            <a:off x="416495" y="836711"/>
            <a:ext cx="9073009" cy="532859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6" name="Shape 116"/>
          <p:cNvSpPr>
            <a:spLocks noGrp="1"/>
          </p:cNvSpPr>
          <p:nvPr>
            <p:ph type="title"/>
          </p:nvPr>
        </p:nvSpPr>
        <p:spPr>
          <a:xfrm>
            <a:off x="506509" y="1316768"/>
            <a:ext cx="5226581" cy="96010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300"/>
            </a:lvl1pPr>
          </a:lstStyle>
          <a:p>
            <a:r>
              <a:t>Titeltekst</a:t>
            </a:r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506509" y="2276879"/>
            <a:ext cx="522658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500"/>
            </a:lvl1pPr>
            <a:lvl2pPr marL="0" indent="515647">
              <a:spcBef>
                <a:spcPts val="300"/>
              </a:spcBef>
              <a:buSzTx/>
              <a:buFontTx/>
              <a:buNone/>
              <a:defRPr sz="1500"/>
            </a:lvl2pPr>
            <a:lvl3pPr marL="0" indent="1031294">
              <a:spcBef>
                <a:spcPts val="300"/>
              </a:spcBef>
              <a:buSzTx/>
              <a:buFontTx/>
              <a:buNone/>
              <a:defRPr sz="1500"/>
            </a:lvl3pPr>
            <a:lvl4pPr marL="0" indent="1546944">
              <a:spcBef>
                <a:spcPts val="300"/>
              </a:spcBef>
              <a:buSzTx/>
              <a:buFontTx/>
              <a:buNone/>
              <a:defRPr sz="1500"/>
            </a:lvl4pPr>
            <a:lvl5pPr marL="0" indent="2062593">
              <a:spcBef>
                <a:spcPts val="300"/>
              </a:spcBef>
              <a:buSzTx/>
              <a:buFontTx/>
              <a:buNone/>
              <a:defRPr sz="1500"/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118" name="Shape 118"/>
          <p:cNvSpPr>
            <a:spLocks noGrp="1"/>
          </p:cNvSpPr>
          <p:nvPr>
            <p:ph type="sldNum" sz="quarter" idx="2"/>
          </p:nvPr>
        </p:nvSpPr>
        <p:spPr>
          <a:xfrm>
            <a:off x="9368953" y="145603"/>
            <a:ext cx="235707" cy="23012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18" Type="http://schemas.openxmlformats.org/officeDocument/2006/relationships/image" Target="../media/image8.png"/><Relationship Id="rId26" Type="http://schemas.openxmlformats.org/officeDocument/2006/relationships/image" Target="../media/image16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1.png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17" Type="http://schemas.openxmlformats.org/officeDocument/2006/relationships/image" Target="../media/image7.png"/><Relationship Id="rId25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24" Type="http://schemas.openxmlformats.org/officeDocument/2006/relationships/image" Target="../media/image14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23" Type="http://schemas.openxmlformats.org/officeDocument/2006/relationships/image" Target="../media/image13.png"/><Relationship Id="rId10" Type="http://schemas.openxmlformats.org/officeDocument/2006/relationships/theme" Target="../theme/theme1.xml"/><Relationship Id="rId19" Type="http://schemas.openxmlformats.org/officeDocument/2006/relationships/image" Target="../media/image9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Relationship Id="rId22" Type="http://schemas.openxmlformats.org/officeDocument/2006/relationships/image" Target="../media/image1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0" y="0"/>
            <a:ext cx="9906000" cy="548680"/>
          </a:xfrm>
          <a:prstGeom prst="rect">
            <a:avLst/>
          </a:prstGeom>
          <a:solidFill>
            <a:srgbClr val="D9D9D9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" name="Shape 3"/>
          <p:cNvSpPr/>
          <p:nvPr/>
        </p:nvSpPr>
        <p:spPr>
          <a:xfrm>
            <a:off x="350490" y="6453336"/>
            <a:ext cx="9205023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20" name="Group 20"/>
          <p:cNvGrpSpPr/>
          <p:nvPr/>
        </p:nvGrpSpPr>
        <p:grpSpPr>
          <a:xfrm>
            <a:off x="263244" y="6552890"/>
            <a:ext cx="9370274" cy="224289"/>
            <a:chOff x="0" y="0"/>
            <a:chExt cx="9370274" cy="224287"/>
          </a:xfrm>
        </p:grpSpPr>
        <p:pic>
          <p:nvPicPr>
            <p:cNvPr id="4" name="image2.png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8418657" y="46050"/>
              <a:ext cx="448488" cy="11316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" name="image3.png" descr="Logo Bürstner.jpg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0" y="29830"/>
              <a:ext cx="302711" cy="17299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" name="image4.png" descr="Logo Movera.jpg"/>
            <p:cNvPicPr>
              <a:picLocks noChangeAspect="1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6109623" y="39978"/>
              <a:ext cx="371592" cy="18431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" name="image5.png" descr="Logo Laika.jpg"/>
            <p:cNvPicPr>
              <a:picLocks noChangeAspect="1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4411092" y="11905"/>
              <a:ext cx="336780" cy="16194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" name="image6.png" descr="Logo Nibi.jpg"/>
            <p:cNvPicPr>
              <a:picLocks noChangeAspect="1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6638953" y="65247"/>
              <a:ext cx="408145" cy="10209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" name="image7.png" descr="Logo Carado_aktuell.jpg"/>
            <p:cNvPicPr>
              <a:picLocks noChangeAspect="1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460449" y="51509"/>
              <a:ext cx="405220" cy="15521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" name="image8.png" descr="Logo Dethleffs.jpg"/>
            <p:cNvPicPr>
              <a:picLocks noChangeAspect="1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1023407" y="76369"/>
              <a:ext cx="521474" cy="9248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" name="image9.png" descr="LMC Logo.JPG"/>
            <p:cNvPicPr>
              <a:picLocks noChangeAspect="1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4905610" y="59227"/>
              <a:ext cx="419675" cy="1357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" name="image10.png" descr="HYM_Hymer_Logo_blau_RGB.jpg"/>
            <p:cNvPicPr>
              <a:picLocks noChangeAspect="1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3693823" y="79354"/>
              <a:ext cx="559531" cy="849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" name="image11.png" descr="Goldschmitt-Logo-Slogan.jpg"/>
            <p:cNvPicPr>
              <a:picLocks noChangeAspect="1"/>
            </p:cNvPicPr>
            <p:nvPr/>
          </p:nvPicPr>
          <p:blipFill>
            <a:blip r:embed="rId20">
              <a:extLst/>
            </a:blip>
            <a:srcRect b="24075"/>
            <a:stretch>
              <a:fillRect/>
            </a:stretch>
          </p:blipFill>
          <p:spPr>
            <a:xfrm>
              <a:off x="2880039" y="0"/>
              <a:ext cx="656046" cy="16811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" name="image12.png" descr="U:\Marketing Gruppe\Logos\3DOG camping\3DOG camping logo - RGB.jpg"/>
            <p:cNvPicPr>
              <a:picLocks noChangeAspect="1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9024877" y="47938"/>
              <a:ext cx="345397" cy="14391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" name="image13.png" descr="U:\Marketing Gruppe\Logos\MCRent\mcrent_4c_deutsch_300dpi.jpg"/>
            <p:cNvPicPr>
              <a:picLocks noChangeAspect="1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5483023" y="73720"/>
              <a:ext cx="468863" cy="9917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" name="image14.png" descr="HYM_Hymer_Logo_blau_RGB.jpg"/>
            <p:cNvPicPr>
              <a:picLocks noChangeAspect="1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1702619" y="91338"/>
              <a:ext cx="484146" cy="849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" name="image15.png" descr="HYM_Hymer_Logo_blau_RGB.jpg"/>
            <p:cNvPicPr>
              <a:picLocks noChangeAspect="1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2344503" y="81576"/>
              <a:ext cx="377798" cy="849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" name="image16.png"/>
            <p:cNvPicPr>
              <a:picLocks noChangeAspect="1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7204836" y="10206"/>
              <a:ext cx="355129" cy="15625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" name="image17.png"/>
            <p:cNvPicPr>
              <a:picLocks noChangeAspect="1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7717702" y="72468"/>
              <a:ext cx="543217" cy="9494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495300" y="92074"/>
            <a:ext cx="89154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1562" tIns="51562" rIns="51562" bIns="51562" anchor="ctr"/>
          <a:lstStyle/>
          <a:p>
            <a:r>
              <a:t>Titeltekst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1562" tIns="51562" rIns="51562" bIns="51562">
            <a:normAutofit/>
          </a:bodyPr>
          <a:lstStyle/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xfrm>
            <a:off x="4787900" y="6172200"/>
            <a:ext cx="2311400" cy="368300"/>
          </a:xfrm>
          <a:prstGeom prst="rect">
            <a:avLst/>
          </a:prstGeom>
          <a:ln w="12700">
            <a:miter lim="400000"/>
          </a:ln>
        </p:spPr>
        <p:txBody>
          <a:bodyPr wrap="none" lIns="51562" tIns="51562" rIns="51562" bIns="51562" anchor="ctr">
            <a:spAutoFit/>
          </a:bodyPr>
          <a:lstStyle>
            <a:lvl1pPr algn="r">
              <a:defRPr sz="900">
                <a:solidFill>
                  <a:srgbClr val="595959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l" defTabSz="103129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l" defTabSz="103129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l" defTabSz="103129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l" defTabSz="103129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l" defTabSz="103129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l" defTabSz="103129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l" defTabSz="103129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l" defTabSz="103129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l" defTabSz="103129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386737" marR="0" indent="-386737" algn="l" defTabSz="1031294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918498" marR="0" indent="-402849" algn="l" defTabSz="1031294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–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353578" marR="0" indent="-322280" algn="l" defTabSz="1031294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869226" marR="0" indent="-322279" algn="l" defTabSz="1031294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–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384873" marR="0" indent="-322279" algn="l" defTabSz="1031294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»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802434" marR="0" indent="-224194" algn="l" defTabSz="1031294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318084" marR="0" indent="-224194" algn="l" defTabSz="1031294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833733" marR="0" indent="-224194" algn="l" defTabSz="1031294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349379" marR="0" indent="-224194" algn="l" defTabSz="1031294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103129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515647" algn="r" defTabSz="103129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1031294" algn="r" defTabSz="103129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546944" algn="r" defTabSz="103129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2062593" algn="r" defTabSz="103129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578241" algn="r" defTabSz="103129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3093889" algn="r" defTabSz="103129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609535" algn="r" defTabSz="103129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4125185" algn="r" defTabSz="103129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/>
        </p:nvSpPr>
        <p:spPr>
          <a:xfrm>
            <a:off x="416495" y="6539905"/>
            <a:ext cx="2902875" cy="230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1562" tIns="51562" rIns="51562" bIns="51562" anchor="ctr">
            <a:spAutoFit/>
          </a:bodyPr>
          <a:lstStyle>
            <a:lvl1pPr>
              <a:defRPr sz="900">
                <a:solidFill>
                  <a:srgbClr val="888888"/>
                </a:solidFill>
              </a:defRPr>
            </a:lvl1pPr>
          </a:lstStyle>
          <a:p>
            <a:r>
              <a:t>ERWIN HYMER GROUP</a:t>
            </a:r>
          </a:p>
        </p:txBody>
      </p:sp>
      <p:sp>
        <p:nvSpPr>
          <p:cNvPr id="128" name="Shape 128"/>
          <p:cNvSpPr/>
          <p:nvPr/>
        </p:nvSpPr>
        <p:spPr>
          <a:xfrm>
            <a:off x="7761312" y="6539905"/>
            <a:ext cx="1728192" cy="230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1562" tIns="51562" rIns="51562" bIns="51562" anchor="ctr">
            <a:spAutoFit/>
          </a:bodyPr>
          <a:lstStyle>
            <a:lvl1pPr algn="r">
              <a:defRPr sz="900">
                <a:solidFill>
                  <a:srgbClr val="888888"/>
                </a:solidFill>
              </a:defRPr>
            </a:lvl1pPr>
          </a:lstStyle>
          <a:p>
            <a:r>
              <a:t>Klassifizierung: intern</a:t>
            </a:r>
          </a:p>
        </p:txBody>
      </p:sp>
      <p:sp>
        <p:nvSpPr>
          <p:cNvPr id="129" name="Shape 129"/>
          <p:cNvSpPr>
            <a:spLocks noGrp="1"/>
          </p:cNvSpPr>
          <p:nvPr>
            <p:ph type="sldNum" sz="quarter" idx="2"/>
          </p:nvPr>
        </p:nvSpPr>
        <p:spPr>
          <a:xfrm>
            <a:off x="9428893" y="145603"/>
            <a:ext cx="175767" cy="230126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</a:t>
            </a:fld>
            <a:endParaRPr/>
          </a:p>
        </p:txBody>
      </p:sp>
      <p:pic>
        <p:nvPicPr>
          <p:cNvPr id="130" name="image18.jpeg" descr="Fotolia_48038994_XXL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96616" y="0"/>
            <a:ext cx="10282904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" name="image19.png" descr="E448596C-0194-44B3-BC30-01E1E8D64910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16710" y="260648"/>
            <a:ext cx="9267826" cy="16192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4263">
            <a:off x="152399" y="1406338"/>
            <a:ext cx="1465384" cy="1097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21103">
            <a:off x="304800" y="4596122"/>
            <a:ext cx="2466338" cy="1847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9273">
            <a:off x="1001738" y="2323927"/>
            <a:ext cx="1446245" cy="108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B75A6C2-2455-E74E-9473-6A43AA478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Kortingsvouchers merchandise uit te delen door verkopers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026EB26-C25F-3C43-94A7-03DEFA7017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38522" y="1523299"/>
            <a:ext cx="4208259" cy="4121364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nl-NL" b="1" dirty="0"/>
              <a:t>10% </a:t>
            </a:r>
            <a:r>
              <a:rPr lang="nl-NL" dirty="0"/>
              <a:t>standaard beurskorting </a:t>
            </a:r>
          </a:p>
          <a:p>
            <a:pPr marL="0" lvl="0" indent="0">
              <a:buNone/>
            </a:pPr>
            <a:endParaRPr lang="nl-NL" dirty="0"/>
          </a:p>
          <a:p>
            <a:pPr marL="0" lvl="0" indent="0">
              <a:buNone/>
            </a:pPr>
            <a:r>
              <a:rPr lang="nl-NL" b="1" dirty="0"/>
              <a:t>10% </a:t>
            </a:r>
            <a:r>
              <a:rPr lang="nl-NL" dirty="0"/>
              <a:t>extra korting van merk</a:t>
            </a:r>
          </a:p>
          <a:p>
            <a:pPr lvl="0"/>
            <a:endParaRPr lang="nl-NL" dirty="0"/>
          </a:p>
          <a:p>
            <a:pPr marL="0" lvl="0" indent="0">
              <a:buNone/>
            </a:pPr>
            <a:r>
              <a:rPr lang="nl-NL" b="1" dirty="0"/>
              <a:t>10% </a:t>
            </a:r>
            <a:r>
              <a:rPr lang="nl-NL" dirty="0"/>
              <a:t>extra korting bij inschrijving FREEONTOUR (via aftekening)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b="1" dirty="0"/>
              <a:t>20%</a:t>
            </a:r>
            <a:r>
              <a:rPr lang="nl-NL" dirty="0"/>
              <a:t> extra korting bij het zich laten informeren op de AVECO-stand (via aftekening) </a:t>
            </a:r>
          </a:p>
          <a:p>
            <a:pPr marL="0" indent="0">
              <a:buNone/>
            </a:pPr>
            <a:endParaRPr lang="nl-NL" b="1" dirty="0"/>
          </a:p>
        </p:txBody>
      </p:sp>
      <p:pic>
        <p:nvPicPr>
          <p:cNvPr id="3076" name="Picture 4" descr="Aktionspreis im September: Softshelljacke für Dame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104" y="2454624"/>
            <a:ext cx="16764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6" descr="Afbeeldingsresultaat voor 50 korting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9" name="Tekstvak 8"/>
          <p:cNvSpPr txBox="1"/>
          <p:nvPr/>
        </p:nvSpPr>
        <p:spPr>
          <a:xfrm>
            <a:off x="3788536" y="5644663"/>
            <a:ext cx="3781641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103129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Tot maximaal 50% korting in</a:t>
            </a:r>
            <a:r>
              <a:rPr kumimoji="0" lang="nl-NL" sz="2000" b="1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de </a:t>
            </a:r>
            <a:br>
              <a:rPr kumimoji="0" lang="nl-NL" sz="2000" b="1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</a:br>
            <a:r>
              <a:rPr kumimoji="0" lang="nl-NL" sz="2000" b="1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merchandise winkel in Hal 7! </a:t>
            </a:r>
            <a:endParaRPr kumimoji="0" lang="nl-NL" sz="2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0" name="AutoShape 11" descr="Afbeeldingsresultaat voor 40 korting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75" y="3355674"/>
            <a:ext cx="1679539" cy="1258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9058104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268B18-DB85-5E43-A2ED-22BCA952D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FREEONTOUR inschrijvingen 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D1E2056-AF26-5441-A3D2-DE7AFBCE46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96" y="1365662"/>
            <a:ext cx="8104731" cy="4359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854020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54E61A94-612B-8047-BC33-5DAA09A696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62" y="1333104"/>
            <a:ext cx="8704384" cy="530176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F32D3FD-6045-194F-8E21-61B5B8222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Proefritten campers 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3ACFA46-4175-5B45-A375-5BAE085CC1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0630" y="1810099"/>
            <a:ext cx="7818966" cy="4680521"/>
          </a:xfrm>
        </p:spPr>
        <p:txBody>
          <a:bodyPr/>
          <a:lstStyle/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 err="1">
                <a:solidFill>
                  <a:srgbClr val="002060"/>
                </a:solidFill>
              </a:rPr>
              <a:t>Bürstner</a:t>
            </a:r>
            <a:r>
              <a:rPr lang="nl-NL" dirty="0">
                <a:solidFill>
                  <a:srgbClr val="002060"/>
                </a:solidFill>
              </a:rPr>
              <a:t> </a:t>
            </a:r>
            <a:r>
              <a:rPr lang="nl-NL" dirty="0" err="1">
                <a:solidFill>
                  <a:srgbClr val="002060"/>
                </a:solidFill>
              </a:rPr>
              <a:t>Citycar</a:t>
            </a:r>
            <a:r>
              <a:rPr lang="nl-NL" dirty="0">
                <a:solidFill>
                  <a:srgbClr val="002060"/>
                </a:solidFill>
              </a:rPr>
              <a:t> 601</a:t>
            </a:r>
          </a:p>
          <a:p>
            <a:r>
              <a:rPr lang="nl-NL" dirty="0">
                <a:solidFill>
                  <a:srgbClr val="002060"/>
                </a:solidFill>
              </a:rPr>
              <a:t>Hymer </a:t>
            </a:r>
            <a:r>
              <a:rPr lang="nl-NL" dirty="0" err="1">
                <a:solidFill>
                  <a:srgbClr val="002060"/>
                </a:solidFill>
              </a:rPr>
              <a:t>Exsis</a:t>
            </a:r>
            <a:r>
              <a:rPr lang="nl-NL" dirty="0">
                <a:solidFill>
                  <a:srgbClr val="002060"/>
                </a:solidFill>
              </a:rPr>
              <a:t>-I 588</a:t>
            </a:r>
          </a:p>
          <a:p>
            <a:r>
              <a:rPr lang="nl-NL" dirty="0">
                <a:solidFill>
                  <a:srgbClr val="002060"/>
                </a:solidFill>
              </a:rPr>
              <a:t>Hymer BMC-T 580</a:t>
            </a:r>
          </a:p>
          <a:p>
            <a:r>
              <a:rPr lang="nl-NL" dirty="0" err="1">
                <a:solidFill>
                  <a:srgbClr val="002060"/>
                </a:solidFill>
              </a:rPr>
              <a:t>Sunlight</a:t>
            </a:r>
            <a:r>
              <a:rPr lang="nl-NL" dirty="0">
                <a:solidFill>
                  <a:srgbClr val="002060"/>
                </a:solidFill>
              </a:rPr>
              <a:t> T68 </a:t>
            </a:r>
            <a:r>
              <a:rPr lang="nl-NL" dirty="0" err="1">
                <a:solidFill>
                  <a:srgbClr val="002060"/>
                </a:solidFill>
              </a:rPr>
              <a:t>bucketedition</a:t>
            </a:r>
            <a:endParaRPr lang="nl-NL" dirty="0">
              <a:solidFill>
                <a:srgbClr val="002060"/>
              </a:solidFill>
            </a:endParaRPr>
          </a:p>
          <a:p>
            <a:r>
              <a:rPr lang="nl-NL" dirty="0" err="1">
                <a:solidFill>
                  <a:srgbClr val="002060"/>
                </a:solidFill>
              </a:rPr>
              <a:t>Dethleffs</a:t>
            </a:r>
            <a:r>
              <a:rPr lang="nl-NL" dirty="0">
                <a:solidFill>
                  <a:srgbClr val="002060"/>
                </a:solidFill>
              </a:rPr>
              <a:t> </a:t>
            </a:r>
            <a:r>
              <a:rPr lang="nl-NL" dirty="0" err="1">
                <a:solidFill>
                  <a:srgbClr val="002060"/>
                </a:solidFill>
              </a:rPr>
              <a:t>Globebus</a:t>
            </a:r>
            <a:r>
              <a:rPr lang="nl-NL" dirty="0">
                <a:solidFill>
                  <a:srgbClr val="002060"/>
                </a:solidFill>
              </a:rPr>
              <a:t> T6</a:t>
            </a:r>
          </a:p>
        </p:txBody>
      </p:sp>
    </p:spTree>
    <p:extLst>
      <p:ext uri="{BB962C8B-B14F-4D97-AF65-F5344CB8AC3E}">
        <p14:creationId xmlns:p14="http://schemas.microsoft.com/office/powerpoint/2010/main" val="3800559555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87B333-C3AE-7F4D-819A-4BD5527DE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Piets Weer in Hal 7!  Week van de Camper 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A933AC0-8460-7147-BBC7-8E6A24D9CE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8023" y="1484784"/>
            <a:ext cx="7143911" cy="4680521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De opnames voor de avonduitzendingen worden </a:t>
            </a:r>
          </a:p>
          <a:p>
            <a:pPr marL="0" indent="0">
              <a:buNone/>
            </a:pPr>
            <a:r>
              <a:rPr lang="nl-NL" dirty="0"/>
              <a:t>gedurende de beurs in Hal 7 gedaan! </a:t>
            </a:r>
            <a:br>
              <a:rPr lang="nl-NL" dirty="0"/>
            </a:br>
            <a:endParaRPr lang="nl-NL" dirty="0"/>
          </a:p>
          <a:p>
            <a:pPr marL="1546947" lvl="3" indent="0">
              <a:buNone/>
            </a:pPr>
            <a:r>
              <a:rPr lang="nl-NL" dirty="0"/>
              <a:t>		Dick William Harinck zal als co-host 		naast Piet optreden. Elke beursdag</a:t>
            </a:r>
          </a:p>
          <a:p>
            <a:pPr marL="1546947" lvl="3" indent="0">
              <a:buNone/>
            </a:pPr>
            <a:r>
              <a:rPr lang="nl-NL" dirty="0"/>
              <a:t>		zullen de opnames 	rond 16.30 uur 		plaatsvinden. </a:t>
            </a:r>
            <a:br>
              <a:rPr lang="nl-NL" dirty="0"/>
            </a:br>
            <a:endParaRPr lang="nl-NL" dirty="0"/>
          </a:p>
          <a:p>
            <a:pPr marL="1546947" lvl="3" indent="0">
              <a:buNone/>
            </a:pPr>
            <a:endParaRPr lang="nl-NL" dirty="0"/>
          </a:p>
          <a:p>
            <a:pPr marL="1546947" lvl="3" indent="0">
              <a:buNone/>
            </a:pPr>
            <a:r>
              <a:rPr lang="nl-NL" dirty="0"/>
              <a:t>De cameraploeg zal mogelijk </a:t>
            </a:r>
          </a:p>
          <a:p>
            <a:pPr marL="1546947" lvl="3" indent="0">
              <a:buNone/>
            </a:pPr>
            <a:r>
              <a:rPr lang="nl-NL" dirty="0"/>
              <a:t>eerder al rondlopen voor het </a:t>
            </a:r>
          </a:p>
          <a:p>
            <a:pPr marL="1546947" lvl="3" indent="0">
              <a:buNone/>
            </a:pPr>
            <a:r>
              <a:rPr lang="nl-NL" dirty="0"/>
              <a:t>maken van sfeershots. </a:t>
            </a:r>
          </a:p>
          <a:p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429" y="4197716"/>
            <a:ext cx="2118947" cy="2140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https://4.bp.blogspot.com/-wkIIbfzG96A/UFSzDiNnFGI/AAAAAAAAC4U/v59amlBJDtQ/s1600/animat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62" y="2429363"/>
            <a:ext cx="1611003" cy="3908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3699208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011736-AD67-EF4B-863B-6483B7567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CampingTrend</a:t>
            </a:r>
            <a:r>
              <a:rPr lang="en-US" dirty="0"/>
              <a:t> Facebook-live events met Jos Mark </a:t>
            </a:r>
            <a:r>
              <a:rPr lang="en-US" dirty="0" err="1"/>
              <a:t>en</a:t>
            </a:r>
            <a:r>
              <a:rPr lang="en-US" dirty="0"/>
              <a:t> Dick William </a:t>
            </a:r>
            <a:r>
              <a:rPr lang="en-US" dirty="0" err="1"/>
              <a:t>Harinck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F289DA7-A64D-0547-8539-803B780092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Gedurende de beurs zal </a:t>
            </a:r>
            <a:r>
              <a:rPr lang="nl-NL" dirty="0" err="1"/>
              <a:t>CampingTrend</a:t>
            </a:r>
            <a:r>
              <a:rPr lang="nl-NL" dirty="0"/>
              <a:t> dagelijks een FB-live event uitzenden. In elke uitzending zal 1 item van EHG aan bod komen. 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98C5966E-3E0C-3D48-8CDC-4FC00F2D0B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97903" y="1874753"/>
            <a:ext cx="2683806" cy="2018222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D2ED11EE-4173-BE44-A0B9-FF51DEB6F2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03" y="1874753"/>
            <a:ext cx="3293506" cy="1950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046532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B35E4E6B-6702-394C-843C-BF39E2851D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561" y="1857083"/>
            <a:ext cx="3613291" cy="240585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39145FE-6F28-5F40-A1B5-46693BAF1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Innovatieplein Hal 9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A1347E1-63FF-0947-ABE9-77048CA29A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Hier zullen aantal innovaties van merken van EHG onder de aandacht gebracht worden waaronder: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	</a:t>
            </a:r>
            <a:br>
              <a:rPr lang="nl-NL" dirty="0"/>
            </a:br>
            <a:endParaRPr lang="nl-NL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95" y="2485489"/>
            <a:ext cx="2657550" cy="1777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811" y="4517326"/>
            <a:ext cx="2509373" cy="1944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 descr="https://www.dethleffs.nl/fileadmin/_processed_/4/7/csm_Pulse_Range_08d0793d7b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164" y="4766700"/>
            <a:ext cx="4248956" cy="1615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4366606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6491DF-2FA7-BA44-BB60-6C0213FAD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Kinderroute KCJ – gepromote items in Hal 7 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72F3918-6842-1948-9053-B3947748A6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125185" lvl="8" indent="0">
              <a:buNone/>
            </a:pPr>
            <a:r>
              <a:rPr lang="nl-NL" dirty="0"/>
              <a:t>	</a:t>
            </a:r>
          </a:p>
          <a:p>
            <a:pPr marL="4125185" lvl="8" indent="0">
              <a:buNone/>
            </a:pPr>
            <a:r>
              <a:rPr lang="nl-NL" dirty="0"/>
              <a:t>	Bedwing de rodeostier in Hal 7.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Sla je een golfballetje mee bij LMC ?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4B9451A-BE4D-4342-B2DD-D5185D2D36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26" y="3349399"/>
            <a:ext cx="3309064" cy="2481798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CADEF0E8-DE00-8944-8403-8A8785F430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386" y="2333556"/>
            <a:ext cx="3701637" cy="2467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211124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8831DC-1888-BF4F-92C9-13C0BC618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Stand EHG / FCA / ACSI </a:t>
            </a:r>
            <a:r>
              <a:rPr lang="en-US" dirty="0" err="1"/>
              <a:t>FreeLife</a:t>
            </a:r>
            <a:r>
              <a:rPr lang="en-US" dirty="0"/>
              <a:t> </a:t>
            </a:r>
            <a:r>
              <a:rPr lang="en-US" dirty="0" err="1"/>
              <a:t>TestTour</a:t>
            </a:r>
            <a:endParaRPr lang="nl-NL" b="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B86E012-EB78-A647-8EA9-929BAB53C6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						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B3740F5-3DBC-0C49-B2C8-3A99FEFBAB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95" y="1397977"/>
            <a:ext cx="5695392" cy="3812387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0548" y="3973024"/>
            <a:ext cx="3698956" cy="2474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6734909" y="1688121"/>
            <a:ext cx="2373923" cy="16312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103129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dirty="0"/>
              <a:t>In de </a:t>
            </a:r>
            <a:r>
              <a:rPr lang="nl-NL" dirty="0" err="1"/>
              <a:t>TestTour</a:t>
            </a:r>
            <a:r>
              <a:rPr lang="nl-NL" dirty="0"/>
              <a:t> 2018 reden mee:</a:t>
            </a:r>
          </a:p>
          <a:p>
            <a:pPr marL="0" marR="0" indent="0" algn="l" defTabSz="103129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nl-NL" dirty="0"/>
          </a:p>
          <a:p>
            <a:pPr marL="0" marR="0" indent="0" algn="l" defTabSz="103129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dirty="0" err="1"/>
              <a:t>Bürstner</a:t>
            </a:r>
            <a:r>
              <a:rPr lang="nl-NL" dirty="0"/>
              <a:t>, Dethleffs, </a:t>
            </a:r>
          </a:p>
          <a:p>
            <a:pPr marL="0" marR="0" indent="0" algn="l" defTabSz="103129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ERIBA</a:t>
            </a:r>
            <a:r>
              <a:rPr kumimoji="0" lang="nl-NL" sz="20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en </a:t>
            </a:r>
            <a:r>
              <a:rPr kumimoji="0" lang="nl-NL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LMC.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416495" y="5739818"/>
            <a:ext cx="5230772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103129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dirty="0"/>
              <a:t>Tijdens de KCJ kunnen geïnteresseerde bezoekers een vooraanmelding doen voor 2019.</a:t>
            </a:r>
            <a:endParaRPr kumimoji="0" lang="nl-NL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07236596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/>
        </p:nvSpPr>
        <p:spPr>
          <a:xfrm>
            <a:off x="416495" y="6539905"/>
            <a:ext cx="2902875" cy="230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1562" tIns="51562" rIns="51562" bIns="51562" anchor="ctr">
            <a:spAutoFit/>
          </a:bodyPr>
          <a:lstStyle>
            <a:lvl1pPr>
              <a:defRPr sz="900">
                <a:solidFill>
                  <a:srgbClr val="888888"/>
                </a:solidFill>
              </a:defRPr>
            </a:lvl1pPr>
          </a:lstStyle>
          <a:p>
            <a:r>
              <a:t>ERWIN HYMER GROUP</a:t>
            </a:r>
          </a:p>
        </p:txBody>
      </p:sp>
      <p:sp>
        <p:nvSpPr>
          <p:cNvPr id="141" name="Shape 141"/>
          <p:cNvSpPr/>
          <p:nvPr/>
        </p:nvSpPr>
        <p:spPr>
          <a:xfrm>
            <a:off x="7761312" y="6539905"/>
            <a:ext cx="1728192" cy="230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1562" tIns="51562" rIns="51562" bIns="51562" anchor="ctr">
            <a:spAutoFit/>
          </a:bodyPr>
          <a:lstStyle>
            <a:lvl1pPr algn="r">
              <a:defRPr sz="900">
                <a:solidFill>
                  <a:srgbClr val="888888"/>
                </a:solidFill>
              </a:defRPr>
            </a:lvl1pPr>
          </a:lstStyle>
          <a:p>
            <a:r>
              <a:t>Klassifizierung: intern</a:t>
            </a:r>
          </a:p>
        </p:txBody>
      </p:sp>
      <p:sp>
        <p:nvSpPr>
          <p:cNvPr id="142" name="Shape 142"/>
          <p:cNvSpPr>
            <a:spLocks noGrp="1"/>
          </p:cNvSpPr>
          <p:nvPr>
            <p:ph type="sldNum" sz="quarter" idx="2"/>
          </p:nvPr>
        </p:nvSpPr>
        <p:spPr>
          <a:xfrm>
            <a:off x="9428893" y="145603"/>
            <a:ext cx="175767" cy="230126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18</a:t>
            </a:fld>
            <a:endParaRPr/>
          </a:p>
        </p:txBody>
      </p:sp>
      <p:pic>
        <p:nvPicPr>
          <p:cNvPr id="143" name="image25.jpeg" descr="Fotolia_48038994_XXL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25223" y="0"/>
            <a:ext cx="12340119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" name="image19.png" descr="E448596C-0194-44B3-BC30-01E1E8D6491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58390" y="260647"/>
            <a:ext cx="8379238" cy="146399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A08FA1DC-F7C6-0E41-B55C-CE89DA017A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558" y="3278755"/>
            <a:ext cx="2700282" cy="2700282"/>
          </a:xfrm>
          <a:prstGeom prst="rect">
            <a:avLst/>
          </a:prstGeom>
        </p:spPr>
      </p:pic>
      <p:sp>
        <p:nvSpPr>
          <p:cNvPr id="133" name="Shape 133"/>
          <p:cNvSpPr/>
          <p:nvPr/>
        </p:nvSpPr>
        <p:spPr>
          <a:xfrm rot="10800000" flipH="1">
            <a:off x="8553400" y="1124743"/>
            <a:ext cx="1352600" cy="1998001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CBD7D6"/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pPr defTabSz="841309">
              <a:spcBef>
                <a:spcPts val="500"/>
              </a:spcBef>
              <a:defRPr sz="2600" b="1">
                <a:solidFill>
                  <a:srgbClr val="1A1A1A"/>
                </a:solidFill>
              </a:defRPr>
            </a:pPr>
            <a:endParaRPr/>
          </a:p>
        </p:txBody>
      </p:sp>
      <p:grpSp>
        <p:nvGrpSpPr>
          <p:cNvPr id="137" name="Group 137"/>
          <p:cNvGrpSpPr/>
          <p:nvPr/>
        </p:nvGrpSpPr>
        <p:grpSpPr>
          <a:xfrm>
            <a:off x="272480" y="1124744"/>
            <a:ext cx="5342078" cy="1997308"/>
            <a:chOff x="0" y="0"/>
            <a:chExt cx="5342078" cy="1997308"/>
          </a:xfrm>
        </p:grpSpPr>
        <p:sp>
          <p:nvSpPr>
            <p:cNvPr id="135" name="Shape 135"/>
            <p:cNvSpPr/>
            <p:nvPr/>
          </p:nvSpPr>
          <p:spPr>
            <a:xfrm>
              <a:off x="0" y="0"/>
              <a:ext cx="5342078" cy="1997308"/>
            </a:xfrm>
            <a:prstGeom prst="rect">
              <a:avLst/>
            </a:prstGeom>
            <a:gradFill flip="none" rotWithShape="1">
              <a:gsLst>
                <a:gs pos="0">
                  <a:srgbClr val="FFFFFF"/>
                </a:gs>
                <a:gs pos="100000">
                  <a:srgbClr val="CBD7D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841309">
                <a:spcBef>
                  <a:spcPts val="500"/>
                </a:spcBef>
              </a:pPr>
              <a:endParaRPr/>
            </a:p>
          </p:txBody>
        </p:sp>
        <p:sp>
          <p:nvSpPr>
            <p:cNvPr id="136" name="Shape 136"/>
            <p:cNvSpPr/>
            <p:nvPr/>
          </p:nvSpPr>
          <p:spPr>
            <a:xfrm>
              <a:off x="0" y="755194"/>
              <a:ext cx="5342078" cy="4869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2985" tIns="42985" rIns="42985" bIns="42985" numCol="1" anchor="ctr">
              <a:spAutoFit/>
            </a:bodyPr>
            <a:lstStyle/>
            <a:p>
              <a:pPr defTabSz="841309">
                <a:spcBef>
                  <a:spcPts val="500"/>
                </a:spcBef>
                <a:defRPr sz="2600" b="1">
                  <a:solidFill>
                    <a:srgbClr val="1A1A1A"/>
                  </a:solidFill>
                </a:defRPr>
              </a:pPr>
              <a:r>
                <a:rPr dirty="0"/>
                <a:t>ERWIN HYMER GROUP Nederland</a:t>
              </a:r>
            </a:p>
          </p:txBody>
        </p:sp>
      </p:grpSp>
      <p:sp>
        <p:nvSpPr>
          <p:cNvPr id="138" name="Shape 138"/>
          <p:cNvSpPr/>
          <p:nvPr/>
        </p:nvSpPr>
        <p:spPr>
          <a:xfrm>
            <a:off x="416495" y="3429000"/>
            <a:ext cx="7488833" cy="23997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>
              <a:spcBef>
                <a:spcPts val="400"/>
              </a:spcBef>
              <a:buSzPct val="100000"/>
              <a:defRPr sz="1600" b="1"/>
            </a:pPr>
            <a:endParaRPr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8C82808-5CEF-DE40-A274-37033DA951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700" y="1117600"/>
            <a:ext cx="2806700" cy="23114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1" build="p" bldLvl="5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5E00C5-CB32-9E4A-90D9-211A56729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Promotie Hal 7 print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1DB8158-CFA9-394C-A1D2-90185DA3A8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45184" y="1793174"/>
            <a:ext cx="2744320" cy="4372132"/>
          </a:xfrm>
        </p:spPr>
        <p:txBody>
          <a:bodyPr/>
          <a:lstStyle/>
          <a:p>
            <a:r>
              <a:rPr lang="nl-NL" dirty="0"/>
              <a:t>KCK</a:t>
            </a:r>
          </a:p>
          <a:p>
            <a:r>
              <a:rPr lang="nl-NL" dirty="0"/>
              <a:t>ACSI </a:t>
            </a:r>
            <a:r>
              <a:rPr lang="nl-NL" dirty="0" err="1"/>
              <a:t>FreeLife</a:t>
            </a:r>
            <a:endParaRPr lang="nl-NL" dirty="0"/>
          </a:p>
          <a:p>
            <a:r>
              <a:rPr lang="nl-NL" dirty="0"/>
              <a:t>NKC Kampeerauto</a:t>
            </a:r>
          </a:p>
          <a:p>
            <a:r>
              <a:rPr lang="nl-NL" dirty="0" err="1"/>
              <a:t>Caravannen</a:t>
            </a:r>
            <a:r>
              <a:rPr lang="nl-NL" dirty="0"/>
              <a:t>! </a:t>
            </a:r>
          </a:p>
          <a:p>
            <a:r>
              <a:rPr lang="nl-NL" dirty="0"/>
              <a:t>MIKRO/AVRO/NRCV Reizenspecial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DCE26F1-97AC-9D4F-8B37-F5D8E8E174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95" y="1691444"/>
            <a:ext cx="61214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57134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6BA385-2B6A-4B4F-88D3-35AE70607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Promotie Hal online 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7435C8B-8EE5-5447-856A-A7F57A23F3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Website www.hal-7.nl</a:t>
            </a:r>
          </a:p>
          <a:p>
            <a:r>
              <a:rPr lang="nl-NL" dirty="0"/>
              <a:t>Google </a:t>
            </a:r>
            <a:r>
              <a:rPr lang="nl-NL" dirty="0" err="1"/>
              <a:t>Ads</a:t>
            </a:r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i="1" dirty="0">
                <a:solidFill>
                  <a:srgbClr val="FF0000"/>
                </a:solidFill>
              </a:rPr>
              <a:t>Algemeen</a:t>
            </a:r>
            <a:r>
              <a:rPr lang="nl-NL" dirty="0"/>
              <a:t>				</a:t>
            </a:r>
            <a:r>
              <a:rPr lang="nl-NL" i="1" dirty="0" err="1">
                <a:solidFill>
                  <a:srgbClr val="FF0000"/>
                </a:solidFill>
              </a:rPr>
              <a:t>Merkspecifiek</a:t>
            </a:r>
            <a:r>
              <a:rPr lang="nl-NL" dirty="0">
                <a:solidFill>
                  <a:srgbClr val="FF0000"/>
                </a:solidFill>
              </a:rPr>
              <a:t> </a:t>
            </a:r>
          </a:p>
          <a:p>
            <a:endParaRPr lang="nl-NL" dirty="0"/>
          </a:p>
          <a:p>
            <a:r>
              <a:rPr lang="nl-NL" dirty="0"/>
              <a:t>Facebook</a:t>
            </a:r>
          </a:p>
          <a:p>
            <a:endParaRPr lang="nl-NL" dirty="0"/>
          </a:p>
          <a:p>
            <a:r>
              <a:rPr lang="nl-NL" dirty="0"/>
              <a:t>Berichten Facebook/nieuwsbrieven vanuit KCJ</a:t>
            </a:r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3BDCA8D-9FCD-4140-BAEE-F26D92BAEE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30" y="2263941"/>
            <a:ext cx="3390251" cy="1678668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3A995791-1B99-374A-9A92-4A5480A3E7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558" y="2263940"/>
            <a:ext cx="3802510" cy="1678669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8ABCDAA9-DB02-A146-AE40-348BE6F13C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438" y="4721766"/>
            <a:ext cx="389817" cy="388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88942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FD85FB-7A15-B444-B67D-862E8A1B2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Promopoints entree oost &amp; west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8A7B11A-B008-7947-9B58-77A9CB3A60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06250" y="3815494"/>
            <a:ext cx="2362331" cy="2393247"/>
          </a:xfrm>
        </p:spPr>
        <p:txBody>
          <a:bodyPr>
            <a:normAutofit/>
          </a:bodyPr>
          <a:lstStyle/>
          <a:p>
            <a:endParaRPr lang="nl-NL" dirty="0"/>
          </a:p>
          <a:p>
            <a:pPr marL="0" indent="0">
              <a:buNone/>
            </a:pPr>
            <a:r>
              <a:rPr lang="nl-NL" dirty="0"/>
              <a:t>“Raad het aantal strandballen in deze caravan en maak kans op € 250,-”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99EB8DA3-30FE-0245-AB2B-F00AA04787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42" y="1781668"/>
            <a:ext cx="2400492" cy="3117273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F7A789D3-2A0E-5240-88F1-B59FC40FF3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232" y="2850078"/>
            <a:ext cx="2680272" cy="3315227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126A4029-59ED-8B4D-954C-D4DA1167C1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250" y="2153957"/>
            <a:ext cx="1977765" cy="1972965"/>
          </a:xfrm>
          <a:prstGeom prst="rect">
            <a:avLst/>
          </a:prstGeom>
        </p:spPr>
      </p:pic>
      <p:sp>
        <p:nvSpPr>
          <p:cNvPr id="18" name="Pijl links 17">
            <a:extLst>
              <a:ext uri="{FF2B5EF4-FFF2-40B4-BE49-F238E27FC236}">
                <a16:creationId xmlns:a16="http://schemas.microsoft.com/office/drawing/2014/main" id="{12A01546-1B43-2D47-9528-FD9C745BE369}"/>
              </a:ext>
            </a:extLst>
          </p:cNvPr>
          <p:cNvSpPr/>
          <p:nvPr/>
        </p:nvSpPr>
        <p:spPr>
          <a:xfrm rot="1385475">
            <a:off x="6057202" y="2847062"/>
            <a:ext cx="581891" cy="986483"/>
          </a:xfrm>
          <a:prstGeom prst="right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103129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2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9" name="Pijl links 18">
            <a:extLst>
              <a:ext uri="{FF2B5EF4-FFF2-40B4-BE49-F238E27FC236}">
                <a16:creationId xmlns:a16="http://schemas.microsoft.com/office/drawing/2014/main" id="{25F54CD9-14F8-AE4A-9020-A4C3AB63D4CE}"/>
              </a:ext>
            </a:extLst>
          </p:cNvPr>
          <p:cNvSpPr/>
          <p:nvPr/>
        </p:nvSpPr>
        <p:spPr>
          <a:xfrm rot="9616021">
            <a:off x="3254220" y="2413709"/>
            <a:ext cx="581891" cy="986483"/>
          </a:xfrm>
          <a:prstGeom prst="right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103129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2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72280628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FC96A3-3B25-C943-9FA4-081B70FE4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Bezoekersplattegrond Kampeer en Caravan Jaarbeurs – 4 advertenties</a:t>
            </a:r>
            <a:br>
              <a:rPr lang="nl-NL" dirty="0"/>
            </a:b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ABA0D36-8E42-9D40-9A91-112424CCFC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795" y="3846813"/>
            <a:ext cx="4001626" cy="2166411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66114E44-6393-B043-AFD1-CDB1E93FF1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893" y="1484784"/>
            <a:ext cx="3984322" cy="2121874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EB6E7222-9802-D04B-BC64-23A2F47B8A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795" y="1481621"/>
            <a:ext cx="4001626" cy="2152331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C4812CBC-7689-1242-957B-BBA49C1824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893" y="3907696"/>
            <a:ext cx="3945944" cy="210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10039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58447C-489A-4545-93E9-62BBF6344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Toiletreclames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49AE5F59-5DDB-1E47-9308-9D94DF896C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796" y="1268761"/>
            <a:ext cx="3477844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768971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D2A271-65EF-6646-BA6E-2230C3419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Rodeoplein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96A8025-E88A-0843-88CF-345D6FC5F5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6495" y="4891106"/>
            <a:ext cx="9073009" cy="1274199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nl-NL" dirty="0"/>
              <a:t>“</a:t>
            </a:r>
            <a:r>
              <a:rPr lang="nl-NL" i="1" dirty="0"/>
              <a:t>Voor een vrijwillige bijdrage voor ons goede doel mag u een poging doen om de rodeostier te bedwingen.”</a:t>
            </a:r>
          </a:p>
          <a:p>
            <a:pPr marL="0" indent="0" algn="ctr">
              <a:buNone/>
            </a:pPr>
            <a:endParaRPr lang="nl-NL" i="1" dirty="0"/>
          </a:p>
          <a:p>
            <a:pPr marL="0" indent="0" algn="ctr">
              <a:buNone/>
            </a:pPr>
            <a:r>
              <a:rPr lang="nl-NL" dirty="0"/>
              <a:t>Dagprijs VVV-bon ter waarde van € 250,- en leuke attentie.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30B00B7-075C-D647-B336-D83CD32E65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95" y="1484784"/>
            <a:ext cx="4538847" cy="3025898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81F2BACE-D226-0940-B98E-19BDDDC6BE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773" y="1649185"/>
            <a:ext cx="25146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376248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6F5949-A137-B043-AE9C-62D98C844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Stichting Reis met je hart. 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09E1EF0-534E-DB4A-BA1B-1B2796D168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Heel veel mensen gaan graag op vakantie, maar lang niet iedereen heeft die luxe. Door financiële problemen kunnen zij zich een vakantie vaak niet veroorloven. 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Dagelijks is een vrijwilliger van Reis met je Hart aanwezig in Hal 7 in de buurt van het rodeoplein voor enthousiaste uitleg over Stichting en inname van (hopelijk veel!) donaties.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28E282D-8D71-C042-BB6B-63A211C05D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56" y="1287129"/>
            <a:ext cx="6756400" cy="135890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81F2BACE-D226-0940-B98E-19BDDDC6BE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061" y="1287129"/>
            <a:ext cx="1191985" cy="119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33301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PPT Vorlage ERWIN HYMER GROUP Format 16-10">
  <a:themeElements>
    <a:clrScheme name="PPT Vorlage ERWIN HYMER GROUP Format 16-10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PPT Vorlage ERWIN HYMER GROUP Format 16-10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PPT Vorlage ERWIN HYMER GROUP Format 16-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1031294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1031294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PPT Vorlage ERWIN HYMER GROUP Format 16-10">
  <a:themeElements>
    <a:clrScheme name="PPT Vorlage ERWIN HYMER GROUP Format 16-10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PPT Vorlage ERWIN HYMER GROUP Format 16-10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PPT Vorlage ERWIN HYMER GROUP Format 16-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1031294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1031294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330</Words>
  <Application>Microsoft Macintosh PowerPoint</Application>
  <PresentationFormat>A4 (210 x 297 mm)</PresentationFormat>
  <Paragraphs>102</Paragraphs>
  <Slides>18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1" baseType="lpstr">
      <vt:lpstr>Arial</vt:lpstr>
      <vt:lpstr>Calibri</vt:lpstr>
      <vt:lpstr>PPT Vorlage ERWIN HYMER GROUP Format 16-10</vt:lpstr>
      <vt:lpstr>PowerPoint-presentatie</vt:lpstr>
      <vt:lpstr>PowerPoint-presentatie</vt:lpstr>
      <vt:lpstr>Promotie Hal 7 print</vt:lpstr>
      <vt:lpstr>Promotie Hal online </vt:lpstr>
      <vt:lpstr>Promopoints entree oost &amp; west </vt:lpstr>
      <vt:lpstr>Bezoekersplattegrond Kampeer en Caravan Jaarbeurs – 4 advertenties </vt:lpstr>
      <vt:lpstr>Toiletreclames</vt:lpstr>
      <vt:lpstr>Rodeoplein</vt:lpstr>
      <vt:lpstr>Stichting Reis met je hart. </vt:lpstr>
      <vt:lpstr>Kortingsvouchers merchandise uit te delen door verkopers</vt:lpstr>
      <vt:lpstr>FREEONTOUR inschrijvingen </vt:lpstr>
      <vt:lpstr>Proefritten campers </vt:lpstr>
      <vt:lpstr>Piets Weer in Hal 7!  Week van de Camper </vt:lpstr>
      <vt:lpstr>CampingTrend Facebook-live events met Jos Mark en Dick William Harinck</vt:lpstr>
      <vt:lpstr>Innovatieplein Hal 9</vt:lpstr>
      <vt:lpstr>Kinderroute KCJ – gepromote items in Hal 7 </vt:lpstr>
      <vt:lpstr>Stand EHG / FCA / ACSI FreeLife TestTour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cp:lastModifiedBy>Wenda Westeneng</cp:lastModifiedBy>
  <cp:revision>33</cp:revision>
  <dcterms:modified xsi:type="dcterms:W3CDTF">2018-10-04T09:46:20Z</dcterms:modified>
</cp:coreProperties>
</file>